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56FB-E7A1-4F5B-A498-A367299D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F9F18-1440-4D3D-90F5-E91E36592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C0A3-6FD7-482E-8100-F8B0C6D7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D84F-3539-4178-A7C4-7A065E7E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43DBE-AA5F-44F9-82C2-0825A72C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3678-2010-47DC-9961-A299EA9B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1991-DF60-40C0-8580-E911860A3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30C2D-2F01-469D-B808-740AF3E9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85D5-97D8-40A6-99B2-9BA0FB97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DABA9-CC8F-41B2-8E51-EE6B0528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2B555-79FB-4803-BE32-FC8198D30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FF85D-E3E2-48A5-A424-61A493ACD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2991C-1761-484F-B9B4-A092EFA0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7DDE-E366-4ED3-BDC1-525DE6FC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9E8BF-8F35-4245-B999-D6DF776E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945A-6A5E-4E51-9A06-C3A4EB1D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CB04-4731-4E60-B60D-E894A209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80C9-10DE-4553-B546-9E77F35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E7C17-4564-4988-AEA2-341D52D8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894C6-5A2E-40B1-8148-5A0B365A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5B8E-A965-45C7-B6FD-A217F33E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80CAF-79B7-459D-B53B-BA3C9564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7217-F520-43D5-8A4E-AE83A041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B1C6-01E0-4424-A6A7-899F51C2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BEBC-786F-470A-B433-B2CEB405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76AB-A5F9-4B74-BE10-48041896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09A2-E9E3-4EFD-8BC0-67639C7A2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50A3B-774D-47DD-A922-AEE5A2E81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EE78F-59BD-426B-A61B-00E1A926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FD664-2D68-4D92-A7C9-ECAE62FA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A19AA-1C99-423D-9BEE-1A3ED3FC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BE62-A76A-4580-B5F4-7552317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EA759-59E9-4CD5-8343-65D754F08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F0F4C-776A-46E8-B8F3-82FC510D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F3EAB-F180-4AA9-B189-66097BD91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BF27F-A27C-4070-9357-551EE137A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4C296-6CFC-4FD3-9EB5-81E0B9FF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D848F-BFEC-44DE-9EEC-8E78E289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4FC16-7352-497C-8E46-80742153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7E63-E90D-4448-A31F-624BD444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8ABA5-23A2-47E4-AF46-90D028E7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443B7-0139-43AC-84D2-A13FEDCE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878EA-3BEC-4E64-AEC4-CC7AB418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14F69-E152-4A1C-B6E5-96D1CFC5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8D86E-1B37-4B59-B0FD-6B2DF59D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11E2B-5BEE-43ED-9071-669FE031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CF22-F5D7-4FC1-BB3F-1753E57E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CF514-61F1-4DA3-9E5A-45752188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242D0-9A55-48EE-B283-D395FEF26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44B5E-B145-4916-A361-8BF5A92C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8618E-3652-414D-AE04-5D76563A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7621D-CFE2-43D7-ADE5-C219AC37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4ECB-2100-4B33-BFDD-25AE0841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3A8A5-9E0A-4EA8-AE26-25B3A8542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D4965-6F12-4202-937B-9FE849B4B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77C5E-0617-4AA0-BC81-6ABA4A2A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1AD6A-78B8-45AE-A1A4-467A7688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F830F-D7D8-4A63-98F6-4BFEF65F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EF8AD-A1D7-4288-81EA-B0650A76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FF529-5590-4FB0-B9DD-5E12F8B1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594B-9776-44DF-A5C0-65D8F9DA5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88E5-0FB6-479A-9A0A-EEFC01873AC6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9E23F-B284-4A33-A4A3-3B78E3DFC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15EF0-490F-4EB0-8745-C211926BE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C439-CF31-46B5-8E79-F60A3361C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795968-2FC5-4872-AEF5-551E74985559}"/>
              </a:ext>
            </a:extLst>
          </p:cNvPr>
          <p:cNvSpPr txBox="1"/>
          <p:nvPr/>
        </p:nvSpPr>
        <p:spPr>
          <a:xfrm>
            <a:off x="3334871" y="909917"/>
            <a:ext cx="3994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TEMPO and PANDORA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2C0EE-E1D4-4645-AAFB-BCDC8BD65D6E}"/>
              </a:ext>
            </a:extLst>
          </p:cNvPr>
          <p:cNvSpPr txBox="1"/>
          <p:nvPr/>
        </p:nvSpPr>
        <p:spPr>
          <a:xfrm>
            <a:off x="1846729" y="3124200"/>
            <a:ext cx="7531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/>
              <a:t>Pandcora</a:t>
            </a:r>
            <a:r>
              <a:rPr lang="en-US" sz="2400" b="1" dirty="0"/>
              <a:t> observations of NO</a:t>
            </a:r>
            <a:r>
              <a:rPr lang="en-US" sz="2400" b="1" baseline="-25000" dirty="0"/>
              <a:t>2</a:t>
            </a:r>
            <a:r>
              <a:rPr lang="en-US" sz="2400" b="1" dirty="0"/>
              <a:t> when clouds are present</a:t>
            </a:r>
          </a:p>
          <a:p>
            <a:pPr marL="342900" indent="-342900">
              <a:buAutoNum type="arabicPeriod"/>
            </a:pPr>
            <a:r>
              <a:rPr lang="en-US" sz="2400" b="1" dirty="0"/>
              <a:t>Time Dependence of Total Column NO</a:t>
            </a:r>
            <a:r>
              <a:rPr lang="en-US" sz="2400" b="1" baseline="-25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CF170-ADEC-47DD-AE37-E748E2F8BE21}"/>
              </a:ext>
            </a:extLst>
          </p:cNvPr>
          <p:cNvSpPr txBox="1"/>
          <p:nvPr/>
        </p:nvSpPr>
        <p:spPr>
          <a:xfrm>
            <a:off x="2330824" y="2160494"/>
            <a:ext cx="739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Jay Herman, Alexander Cede, Elena Lind, Nader </a:t>
            </a:r>
            <a:r>
              <a:rPr lang="en-US" b="1" dirty="0" err="1"/>
              <a:t>Abuhassan</a:t>
            </a:r>
            <a:r>
              <a:rPr lang="en-US" b="1" dirty="0"/>
              <a:t>, Maria </a:t>
            </a:r>
            <a:r>
              <a:rPr lang="en-US" b="1" dirty="0" err="1"/>
              <a:t>Tzortziou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5B00E-5BDF-433E-8A53-FB6703D59E40}"/>
              </a:ext>
            </a:extLst>
          </p:cNvPr>
          <p:cNvSpPr txBox="1"/>
          <p:nvPr/>
        </p:nvSpPr>
        <p:spPr>
          <a:xfrm>
            <a:off x="856129" y="5096435"/>
            <a:ext cx="1003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From: Underestimation of Column NO</a:t>
            </a:r>
            <a:r>
              <a:rPr lang="en-US" b="1" baseline="-25000" dirty="0"/>
              <a:t>2</a:t>
            </a:r>
            <a:r>
              <a:rPr lang="en-US" b="1" dirty="0"/>
              <a:t> Amounts from the OMI Satellite Compared to Diurnally Varying </a:t>
            </a:r>
          </a:p>
          <a:p>
            <a:r>
              <a:rPr lang="en-US" b="1" dirty="0"/>
              <a:t>Ground-Based Retrievals from Multiple Pandora Spectrometer Instruments, AMTD, 2019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D58B1-694F-4903-B524-B7C13E2029D9}"/>
              </a:ext>
            </a:extLst>
          </p:cNvPr>
          <p:cNvPicPr/>
          <p:nvPr/>
        </p:nvPicPr>
        <p:blipFill rotWithShape="1">
          <a:blip r:embed="rId2"/>
          <a:srcRect l="1571" r="198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1D357-04B7-4B03-AAAF-54AA950DC3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4" y="936814"/>
            <a:ext cx="5275449" cy="40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D869A7-9AB6-45F7-9E60-160A01F40D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6" y="936814"/>
            <a:ext cx="5070942" cy="39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8D6873-E891-4CE9-BC40-241A688A6B71}"/>
              </a:ext>
            </a:extLst>
          </p:cNvPr>
          <p:cNvSpPr txBox="1"/>
          <p:nvPr/>
        </p:nvSpPr>
        <p:spPr>
          <a:xfrm>
            <a:off x="1192306" y="5244353"/>
            <a:ext cx="484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C(NO</a:t>
            </a:r>
            <a:r>
              <a:rPr lang="en-US" sz="2000" b="1" baseline="-25000" dirty="0"/>
              <a:t>2</a:t>
            </a:r>
            <a:r>
              <a:rPr lang="en-US" sz="2000" b="1" dirty="0"/>
              <a:t>) amounts from Pandora 27 and 35 in </a:t>
            </a:r>
            <a:r>
              <a:rPr lang="en-US" sz="2000" b="1" dirty="0" err="1"/>
              <a:t>Yeoju</a:t>
            </a:r>
            <a:r>
              <a:rPr lang="en-US" sz="2000" b="1" dirty="0"/>
              <a:t>, Korea during 3 June 2016 and their difference |Pan35 – Pan27| &lt; 0.05 DU.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4B954-9880-4B3D-B5CA-4986B5C61553}"/>
              </a:ext>
            </a:extLst>
          </p:cNvPr>
          <p:cNvSpPr txBox="1"/>
          <p:nvPr/>
        </p:nvSpPr>
        <p:spPr>
          <a:xfrm>
            <a:off x="6979024" y="5186082"/>
            <a:ext cx="4554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Pandora 35 estimate of cloud or aerosol reduced measured counts/second at approximately 500 nm. </a:t>
            </a:r>
          </a:p>
        </p:txBody>
      </p:sp>
    </p:spTree>
    <p:extLst>
      <p:ext uri="{BB962C8B-B14F-4D97-AF65-F5344CB8AC3E}">
        <p14:creationId xmlns:p14="http://schemas.microsoft.com/office/powerpoint/2010/main" val="282845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30F57-94C9-4253-8D33-1A4678F23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4012" y="1196787"/>
            <a:ext cx="5411545" cy="3868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2DD47-DA6E-47AE-80BA-45DFE9EEC7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8943" y="1368052"/>
            <a:ext cx="4248281" cy="3697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32846-8DBD-4AC9-8278-B17C042BB516}"/>
              </a:ext>
            </a:extLst>
          </p:cNvPr>
          <p:cNvSpPr txBox="1"/>
          <p:nvPr/>
        </p:nvSpPr>
        <p:spPr>
          <a:xfrm>
            <a:off x="1192306" y="5437094"/>
            <a:ext cx="500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Diurnal variation of TCNO</a:t>
            </a:r>
            <a:r>
              <a:rPr lang="en-US" sz="2000" b="1" baseline="-25000" dirty="0"/>
              <a:t>2</a:t>
            </a:r>
            <a:r>
              <a:rPr lang="en-US" sz="2000" b="1" dirty="0"/>
              <a:t> measured at Pusan University in Busan South Korea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A6678-DE5F-4711-8A56-7CC1F50B33BB}"/>
              </a:ext>
            </a:extLst>
          </p:cNvPr>
          <p:cNvSpPr txBox="1"/>
          <p:nvPr/>
        </p:nvSpPr>
        <p:spPr>
          <a:xfrm>
            <a:off x="7642412" y="5504329"/>
            <a:ext cx="3653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Monthly average values of TCNO</a:t>
            </a:r>
            <a:r>
              <a:rPr lang="en-US" sz="2000" b="1" baseline="-25000" dirty="0"/>
              <a:t>2</a:t>
            </a:r>
            <a:r>
              <a:rPr lang="en-US" sz="2000" b="1" dirty="0"/>
              <a:t> for OMI and PANDORA at OMI overpass times</a:t>
            </a:r>
          </a:p>
        </p:txBody>
      </p:sp>
    </p:spTree>
    <p:extLst>
      <p:ext uri="{BB962C8B-B14F-4D97-AF65-F5344CB8AC3E}">
        <p14:creationId xmlns:p14="http://schemas.microsoft.com/office/powerpoint/2010/main" val="258455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70730-3AD3-4DDE-BA64-56D0438292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77428" y="3639670"/>
            <a:ext cx="3922806" cy="2983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67F87-9ED2-4EC4-AA8E-C3BCB5C044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4072" y="858371"/>
            <a:ext cx="3467567" cy="2714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4EE0B-2833-4CD4-B320-C5F667256F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77428" y="813547"/>
            <a:ext cx="3467566" cy="2826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C9265-2C52-4C6E-9083-B48289B961E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89530" y="3836894"/>
            <a:ext cx="3559212" cy="2873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FE4FC-1953-4A38-ADA8-27B885C7060B}"/>
              </a:ext>
            </a:extLst>
          </p:cNvPr>
          <p:cNvSpPr txBox="1"/>
          <p:nvPr/>
        </p:nvSpPr>
        <p:spPr>
          <a:xfrm>
            <a:off x="9731189" y="1425388"/>
            <a:ext cx="2205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NASA Headquarters</a:t>
            </a:r>
          </a:p>
          <a:p>
            <a:r>
              <a:rPr lang="en-US" sz="2400" b="1" dirty="0"/>
              <a:t>Washington</a:t>
            </a:r>
          </a:p>
          <a:p>
            <a:r>
              <a:rPr lang="en-US" sz="2400" b="1" dirty="0"/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344939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03E25-CA3E-4530-BD6A-ED1075E42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5108" y="1321659"/>
            <a:ext cx="4711233" cy="4151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1EDB-9841-47E3-89F9-F67FE0B530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6048" y="1321659"/>
            <a:ext cx="4993623" cy="4209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DB7D0-0E8F-4F5C-9012-691DC4BE1ACF}"/>
              </a:ext>
            </a:extLst>
          </p:cNvPr>
          <p:cNvSpPr txBox="1"/>
          <p:nvPr/>
        </p:nvSpPr>
        <p:spPr>
          <a:xfrm>
            <a:off x="1371600" y="5728447"/>
            <a:ext cx="988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PANDORA compared to OMI. Extended TCNO</a:t>
            </a:r>
            <a:r>
              <a:rPr lang="en-US" sz="2400" b="1" baseline="-25000" dirty="0"/>
              <a:t>2</a:t>
            </a:r>
            <a:r>
              <a:rPr lang="en-US" sz="2400" b="1" dirty="0"/>
              <a:t> overpass time series for NASA Headquarters, Washington DC</a:t>
            </a:r>
          </a:p>
        </p:txBody>
      </p:sp>
    </p:spTree>
    <p:extLst>
      <p:ext uri="{BB962C8B-B14F-4D97-AF65-F5344CB8AC3E}">
        <p14:creationId xmlns:p14="http://schemas.microsoft.com/office/powerpoint/2010/main" val="337431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herman</dc:creator>
  <cp:lastModifiedBy>jay herman</cp:lastModifiedBy>
  <cp:revision>1</cp:revision>
  <dcterms:created xsi:type="dcterms:W3CDTF">2019-06-05T20:14:18Z</dcterms:created>
  <dcterms:modified xsi:type="dcterms:W3CDTF">2019-06-05T20:15:13Z</dcterms:modified>
</cp:coreProperties>
</file>